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DE6121-88D9-BFC7-EA14-E729BD4889A9}" v="38" dt="2026-04-19T08:09:14.359"/>
    <p1510:client id="{BDEEED1A-7D67-4718-93FD-7028B17FB608}" v="11" dt="2026-04-19T08:14:17.3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0" d="100"/>
          <a:sy n="150" d="100"/>
        </p:scale>
        <p:origin x="654"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19/4 Sunday</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19/4 Sunday</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19/4 Sunday</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19/4 Sunday</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19/4 Sunday</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19/4 Sunday</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19/4 Sunday</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19/4 Sunday</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19/4 Sunday</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19/4 Sunday</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19/4 Sunday</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19/4 Sunday</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162567" y="818984"/>
            <a:ext cx="6714699" cy="3178689"/>
          </a:xfrm>
        </p:spPr>
        <p:txBody>
          <a:bodyPr>
            <a:normAutofit/>
          </a:bodyPr>
          <a:lstStyle/>
          <a:p>
            <a:pPr algn="l"/>
            <a:r>
              <a:rPr lang="en-US" sz="4800">
                <a:solidFill>
                  <a:srgbClr val="FFFFFF"/>
                </a:solidFill>
              </a:rPr>
              <a:t>Web 6.0</a:t>
            </a:r>
            <a:br>
              <a:rPr lang="en-US" sz="4800">
                <a:solidFill>
                  <a:srgbClr val="FFFFFF"/>
                </a:solidFill>
              </a:rPr>
            </a:br>
            <a:r>
              <a:rPr lang="en-US" sz="4800">
                <a:solidFill>
                  <a:srgbClr val="FFFFFF"/>
                </a:solidFill>
              </a:rPr>
              <a:t>Анализ на научни статии от ResearchGate</a:t>
            </a: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285397" y="4960961"/>
            <a:ext cx="7055893" cy="1078054"/>
          </a:xfrm>
        </p:spPr>
        <p:txBody>
          <a:bodyPr vert="horz" lIns="91440" tIns="45720" rIns="91440" bIns="45720" rtlCol="0">
            <a:normAutofit/>
          </a:bodyPr>
          <a:lstStyle/>
          <a:p>
            <a:pPr algn="l"/>
            <a:r>
              <a:rPr lang="en-US">
                <a:solidFill>
                  <a:srgbClr val="FFFFFF"/>
                </a:solidFill>
              </a:rPr>
              <a:t>Изготвил: Йоан Денчев</a:t>
            </a: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1E10BF-269D-D92B-78E2-7ABB4B1F797A}"/>
              </a:ext>
            </a:extLst>
          </p:cNvPr>
          <p:cNvSpPr>
            <a:spLocks noGrp="1"/>
          </p:cNvSpPr>
          <p:nvPr>
            <p:ph type="title"/>
          </p:nvPr>
        </p:nvSpPr>
        <p:spPr>
          <a:xfrm>
            <a:off x="1371599" y="294538"/>
            <a:ext cx="9895951" cy="1033669"/>
          </a:xfrm>
        </p:spPr>
        <p:txBody>
          <a:bodyPr>
            <a:normAutofit/>
          </a:bodyPr>
          <a:lstStyle/>
          <a:p>
            <a:r>
              <a:rPr lang="en-US" sz="2500">
                <a:solidFill>
                  <a:srgbClr val="FFFFFF"/>
                </a:solidFill>
              </a:rPr>
              <a:t>Архитектурен дизайн, внедряване на сигурност и скалируемост при Web Services, Windows Communication Foundation и ASP.NET Web API</a:t>
            </a:r>
          </a:p>
        </p:txBody>
      </p:sp>
      <p:sp>
        <p:nvSpPr>
          <p:cNvPr id="3" name="Content Placeholder 2">
            <a:extLst>
              <a:ext uri="{FF2B5EF4-FFF2-40B4-BE49-F238E27FC236}">
                <a16:creationId xmlns:a16="http://schemas.microsoft.com/office/drawing/2014/main" id="{BD5DA451-6271-CF3B-DF66-A852C59FA2D4}"/>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Разработката на съвременен корпоративен софтуер в екосистемата на Microsoft .NET се определя от три ключови технологии: </a:t>
            </a:r>
            <a:r>
              <a:rPr lang="en-US" sz="2000" b="1">
                <a:ea typeface="+mn-lt"/>
                <a:cs typeface="+mn-lt"/>
              </a:rPr>
              <a:t>ASMX</a:t>
            </a:r>
            <a:r>
              <a:rPr lang="en-US" sz="2000">
                <a:ea typeface="+mn-lt"/>
                <a:cs typeface="+mn-lt"/>
              </a:rPr>
              <a:t>, </a:t>
            </a:r>
            <a:r>
              <a:rPr lang="en-US" sz="2000" b="1">
                <a:ea typeface="+mn-lt"/>
                <a:cs typeface="+mn-lt"/>
              </a:rPr>
              <a:t>WCF</a:t>
            </a:r>
            <a:r>
              <a:rPr lang="en-US" sz="2000">
                <a:ea typeface="+mn-lt"/>
                <a:cs typeface="+mn-lt"/>
              </a:rPr>
              <a:t> и </a:t>
            </a:r>
            <a:r>
              <a:rPr lang="en-US" sz="2000" b="1">
                <a:ea typeface="+mn-lt"/>
                <a:cs typeface="+mn-lt"/>
              </a:rPr>
              <a:t>Web API</a:t>
            </a:r>
            <a:r>
              <a:rPr lang="en-US" sz="2000">
                <a:ea typeface="+mn-lt"/>
                <a:cs typeface="+mn-lt"/>
              </a:rPr>
              <a:t>. </a:t>
            </a:r>
            <a:r>
              <a:rPr lang="en-US" sz="2000" b="1">
                <a:ea typeface="+mn-lt"/>
                <a:cs typeface="+mn-lt"/>
              </a:rPr>
              <a:t>ASMX</a:t>
            </a:r>
            <a:r>
              <a:rPr lang="en-US" sz="2000">
                <a:ea typeface="+mn-lt"/>
                <a:cs typeface="+mn-lt"/>
              </a:rPr>
              <a:t> услугите използват SOAP протокол върху HTTP, което ги прави подходящи за поддръжка на остарели системи, но ограничени откъм гъвкавост. </a:t>
            </a:r>
            <a:r>
              <a:rPr lang="en-US" sz="2000" b="1">
                <a:ea typeface="+mn-lt"/>
                <a:cs typeface="+mn-lt"/>
              </a:rPr>
              <a:t>WCF</a:t>
            </a:r>
            <a:r>
              <a:rPr lang="en-US" sz="2000">
                <a:ea typeface="+mn-lt"/>
                <a:cs typeface="+mn-lt"/>
              </a:rPr>
              <a:t> предлага мощна алтернатива със сложна сигурност и поддръжка на множество транспортни протоколи (TCP, MSMQ), обслужвайки комплексни работни процеси с високи изисквания за трансакционна цялост. В контраст, </a:t>
            </a:r>
            <a:r>
              <a:rPr lang="en-US" sz="2000" b="1">
                <a:ea typeface="+mn-lt"/>
                <a:cs typeface="+mn-lt"/>
              </a:rPr>
              <a:t>ASP.NET Web API</a:t>
            </a:r>
            <a:r>
              <a:rPr lang="en-US" sz="2000">
                <a:ea typeface="+mn-lt"/>
                <a:cs typeface="+mn-lt"/>
              </a:rPr>
              <a:t> залага на REST принципите, осигурявайки лека и безсъстоятелна (stateless) комуникация чрез JWT и OAuth. Докато WCF е идеален за тежки корпоративни структури, Web API превъзхожда при облачни среди, мобилни приложения и микроуслуги поради своята висока скалируемост и ефективност при голям брой едновременни заявки. Правилният подбор между тези технологии е критичен за дизайна на модерните софтуерни системи.</a:t>
            </a:r>
            <a:endParaRPr lang="en-US" sz="2000"/>
          </a:p>
        </p:txBody>
      </p:sp>
    </p:spTree>
    <p:extLst>
      <p:ext uri="{BB962C8B-B14F-4D97-AF65-F5344CB8AC3E}">
        <p14:creationId xmlns:p14="http://schemas.microsoft.com/office/powerpoint/2010/main" val="4243708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2436D9-AC30-9DB9-B27F-5D113483B8EB}"/>
              </a:ext>
            </a:extLst>
          </p:cNvPr>
          <p:cNvSpPr>
            <a:spLocks noGrp="1"/>
          </p:cNvSpPr>
          <p:nvPr>
            <p:ph type="title"/>
          </p:nvPr>
        </p:nvSpPr>
        <p:spPr>
          <a:xfrm>
            <a:off x="1371599" y="294538"/>
            <a:ext cx="9895951" cy="1033669"/>
          </a:xfrm>
        </p:spPr>
        <p:txBody>
          <a:bodyPr>
            <a:normAutofit/>
          </a:bodyPr>
          <a:lstStyle/>
          <a:p>
            <a:r>
              <a:rPr lang="en-US" sz="2200">
                <a:solidFill>
                  <a:srgbClr val="FFFFFF"/>
                </a:solidFill>
              </a:rPr>
              <a:t>Връзката между грешките в уеб достъпността и технологичния напредък: Сравнителен анализ на правителствени и неправителствени уебсайтове в 27 държави на 6 континента</a:t>
            </a:r>
          </a:p>
        </p:txBody>
      </p:sp>
      <p:sp>
        <p:nvSpPr>
          <p:cNvPr id="3" name="Content Placeholder 2">
            <a:extLst>
              <a:ext uri="{FF2B5EF4-FFF2-40B4-BE49-F238E27FC236}">
                <a16:creationId xmlns:a16="http://schemas.microsoft.com/office/drawing/2014/main" id="{6B49820E-F0EC-7783-0257-CD19840C535B}"/>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Уеб достъпността е процес на премахване на бариерите пред хората с увреждания, но това изследване на 27 държави установява сложна връзка между този процес и технологичния напредък. Резултатите показват умерена корелация между иновационния индекс на страните и достъпността на техните правителствени сайтове, докато при неправителствените сайтове такава зависимост липсва. Регионалният анализ разкрива значителни различия: правителствените сайтове в Африка показват ниски нива на достъпност, докато в Северна Америка се наблюдава неочаквано висока честота на грешки при неправителствените портали. Проучването подчертава необходимостта от по-сериозни усилия за интегриране на достъпността като стандарт в глобалното технологично развитие.</a:t>
            </a:r>
            <a:endParaRPr lang="en-US" sz="2000"/>
          </a:p>
        </p:txBody>
      </p:sp>
    </p:spTree>
    <p:extLst>
      <p:ext uri="{BB962C8B-B14F-4D97-AF65-F5344CB8AC3E}">
        <p14:creationId xmlns:p14="http://schemas.microsoft.com/office/powerpoint/2010/main" val="62492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ACD457-BA4C-8F0A-09E7-FB2A4F46BB61}"/>
              </a:ext>
            </a:extLst>
          </p:cNvPr>
          <p:cNvSpPr>
            <a:spLocks noGrp="1"/>
          </p:cNvSpPr>
          <p:nvPr>
            <p:ph type="title"/>
          </p:nvPr>
        </p:nvSpPr>
        <p:spPr>
          <a:xfrm>
            <a:off x="1371599" y="294538"/>
            <a:ext cx="9895951" cy="1033669"/>
          </a:xfrm>
        </p:spPr>
        <p:txBody>
          <a:bodyPr>
            <a:normAutofit/>
          </a:bodyPr>
          <a:lstStyle/>
          <a:p>
            <a:r>
              <a:rPr lang="en-US" sz="2200">
                <a:solidFill>
                  <a:srgbClr val="FFFFFF"/>
                </a:solidFill>
                <a:ea typeface="+mn-lt"/>
                <a:cs typeface="+mn-lt"/>
              </a:rPr>
              <a:t>Обхождане на тъмната мрежа (Dark Web) за автоматична класификация чрез Бейсова йерархична невронна мрежа с внимание и хармонична архитектура</a:t>
            </a:r>
            <a:endParaRPr lang="en-US" sz="2200">
              <a:solidFill>
                <a:srgbClr val="FFFFFF"/>
              </a:solidFill>
            </a:endParaRPr>
          </a:p>
        </p:txBody>
      </p:sp>
      <p:sp>
        <p:nvSpPr>
          <p:cNvPr id="3" name="Content Placeholder 2">
            <a:extLst>
              <a:ext uri="{FF2B5EF4-FFF2-40B4-BE49-F238E27FC236}">
                <a16:creationId xmlns:a16="http://schemas.microsoft.com/office/drawing/2014/main" id="{D13CA9E9-FE74-C337-2996-E13C78C0E5E2}"/>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Тъмната мрежа (Dark Web) се превръща в нарастващ проблем за киберсигурността поради динамичното си незаконно съдържание, което прави ръчното му проследяване изключително трудно. Настоящото изследване представя иновативен модел, наречен </a:t>
            </a:r>
            <a:r>
              <a:rPr lang="en-US" sz="2000" b="1">
                <a:ea typeface="+mn-lt"/>
                <a:cs typeface="+mn-lt"/>
              </a:rPr>
              <a:t>Бейсова йерархична невронна мрежа с внимание и хармонична структура (BHNAHN)</a:t>
            </a:r>
            <a:r>
              <a:rPr lang="en-US" sz="2000">
                <a:ea typeface="+mn-lt"/>
                <a:cs typeface="+mn-lt"/>
              </a:rPr>
              <a:t>, за автоматизирано обхождане и класификация на данни. Системата използва софтуера TorBot за събиране на информация по ключови думи (като наркотици, оръжия и хакерство) и прилага BERT токенизация за извличане на характеристики. Благодарение на комбинацията от вероятностни Бейсови методи и йерархичен анализ, моделът постига висока точност от </a:t>
            </a:r>
            <a:r>
              <a:rPr lang="en-US" sz="2000" b="1">
                <a:ea typeface="+mn-lt"/>
                <a:cs typeface="+mn-lt"/>
              </a:rPr>
              <a:t>91,36%</a:t>
            </a:r>
            <a:r>
              <a:rPr lang="en-US" sz="2000">
                <a:ea typeface="+mn-lt"/>
                <a:cs typeface="+mn-lt"/>
              </a:rPr>
              <a:t>, предлагайки на индустрията и научните среди ефективен инструмент за идентифициране на престъпни дейности в реално време.</a:t>
            </a:r>
            <a:endParaRPr lang="en-US" sz="2000"/>
          </a:p>
        </p:txBody>
      </p:sp>
    </p:spTree>
    <p:extLst>
      <p:ext uri="{BB962C8B-B14F-4D97-AF65-F5344CB8AC3E}">
        <p14:creationId xmlns:p14="http://schemas.microsoft.com/office/powerpoint/2010/main" val="4064926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txBody>
            <a:bodyPr/>
            <a:lstStyle/>
            <a:p>
              <a:endParaRPr lang="en-US"/>
            </a:p>
          </p:txBody>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txBody>
            <a:bodyPr/>
            <a:lstStyle/>
            <a:p>
              <a:endParaRPr lang="en-US"/>
            </a:p>
          </p:txBody>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txBody>
            <a:bodyPr/>
            <a:lstStyle/>
            <a:p>
              <a:endParaRPr lang="en-US"/>
            </a:p>
          </p:txBody>
        </p:sp>
      </p:gr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53EA7CE-FEE2-2C5D-BAAA-8E49C52EDB7C}"/>
              </a:ext>
            </a:extLst>
          </p:cNvPr>
          <p:cNvSpPr>
            <a:spLocks noGrp="1"/>
          </p:cNvSpPr>
          <p:nvPr>
            <p:ph type="title"/>
          </p:nvPr>
        </p:nvSpPr>
        <p:spPr>
          <a:xfrm>
            <a:off x="1524000" y="2776538"/>
            <a:ext cx="9144000" cy="1381188"/>
          </a:xfrm>
        </p:spPr>
        <p:txBody>
          <a:bodyPr vert="horz" lIns="91440" tIns="45720" rIns="91440" bIns="45720" rtlCol="0" anchor="ctr">
            <a:normAutofit/>
          </a:bodyPr>
          <a:lstStyle/>
          <a:p>
            <a:pPr algn="ctr"/>
            <a:r>
              <a:rPr lang="en-US" sz="4000" kern="1200">
                <a:solidFill>
                  <a:schemeClr val="bg2"/>
                </a:solidFill>
                <a:latin typeface="+mj-lt"/>
                <a:ea typeface="+mj-ea"/>
                <a:cs typeface="+mj-cs"/>
              </a:rPr>
              <a:t>Благодаря за вниманието!</a:t>
            </a:r>
          </a:p>
        </p:txBody>
      </p:sp>
      <p:sp>
        <p:nvSpPr>
          <p:cNvPr id="3" name="Content Placeholder 2">
            <a:extLst>
              <a:ext uri="{FF2B5EF4-FFF2-40B4-BE49-F238E27FC236}">
                <a16:creationId xmlns:a16="http://schemas.microsoft.com/office/drawing/2014/main" id="{9F34B7F4-9017-3A94-EA7C-34D02FEB932A}"/>
              </a:ext>
            </a:extLst>
          </p:cNvPr>
          <p:cNvSpPr>
            <a:spLocks noGrp="1"/>
          </p:cNvSpPr>
          <p:nvPr>
            <p:ph type="body" idx="1"/>
          </p:nvPr>
        </p:nvSpPr>
        <p:spPr>
          <a:xfrm>
            <a:off x="1524000" y="4495800"/>
            <a:ext cx="9144000" cy="762000"/>
          </a:xfrm>
        </p:spPr>
        <p:txBody>
          <a:bodyPr vert="horz" lIns="91440" tIns="45720" rIns="91440" bIns="45720" rtlCol="0">
            <a:normAutofit/>
          </a:bodyPr>
          <a:lstStyle/>
          <a:p>
            <a:pPr algn="ctr"/>
            <a:endParaRPr lang="en-US" sz="1800" kern="1200">
              <a:solidFill>
                <a:schemeClr val="tx1"/>
              </a:solidFill>
              <a:latin typeface="+mn-lt"/>
              <a:ea typeface="+mn-ea"/>
              <a:cs typeface="+mn-cs"/>
            </a:endParaRPr>
          </a:p>
        </p:txBody>
      </p:sp>
    </p:spTree>
    <p:extLst>
      <p:ext uri="{BB962C8B-B14F-4D97-AF65-F5344CB8AC3E}">
        <p14:creationId xmlns:p14="http://schemas.microsoft.com/office/powerpoint/2010/main" val="146664599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468B91-E5A2-8EAD-D88A-34ECB15A24DE}"/>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Съдържание</a:t>
            </a:r>
          </a:p>
        </p:txBody>
      </p:sp>
      <p:sp>
        <p:nvSpPr>
          <p:cNvPr id="3" name="Content Placeholder 2">
            <a:extLst>
              <a:ext uri="{FF2B5EF4-FFF2-40B4-BE49-F238E27FC236}">
                <a16:creationId xmlns:a16="http://schemas.microsoft.com/office/drawing/2014/main" id="{6FC3DF90-84BC-1A32-CE58-A2757EE2255B}"/>
              </a:ext>
            </a:extLst>
          </p:cNvPr>
          <p:cNvSpPr>
            <a:spLocks noGrp="1"/>
          </p:cNvSpPr>
          <p:nvPr>
            <p:ph idx="1"/>
          </p:nvPr>
        </p:nvSpPr>
        <p:spPr>
          <a:xfrm>
            <a:off x="1371599" y="2318197"/>
            <a:ext cx="9724031" cy="3683358"/>
          </a:xfrm>
        </p:spPr>
        <p:txBody>
          <a:bodyPr vert="horz" lIns="91440" tIns="45720" rIns="91440" bIns="45720" rtlCol="0" anchor="ctr">
            <a:normAutofit/>
          </a:bodyPr>
          <a:lstStyle/>
          <a:p>
            <a:r>
              <a:rPr lang="en-US" sz="1300">
                <a:ea typeface="+mn-lt"/>
                <a:cs typeface="+mn-lt"/>
              </a:rPr>
              <a:t>Отзивчив уеб дизайн – бъдещето на модерната уеб разработка</a:t>
            </a:r>
          </a:p>
          <a:p>
            <a:r>
              <a:rPr lang="en-US" sz="1300">
                <a:ea typeface="+mn-lt"/>
                <a:cs typeface="+mn-lt"/>
              </a:rPr>
              <a:t>MolmoWeb: Отворен визуален уеб агент и отворени данни за една отворена мрежа</a:t>
            </a:r>
          </a:p>
          <a:p>
            <a:r>
              <a:rPr lang="en-US" sz="1300">
                <a:ea typeface="+mn-lt"/>
                <a:cs typeface="+mn-lt"/>
              </a:rPr>
              <a:t>Еволюция на уеб разработката: От традиционните към модерните технологии</a:t>
            </a:r>
          </a:p>
          <a:p>
            <a:r>
              <a:rPr lang="en-US" sz="1300">
                <a:ea typeface="+mn-lt"/>
                <a:cs typeface="+mn-lt"/>
              </a:rPr>
              <a:t>Система за автоматизирано откриване и докладване на уеб уязвимости</a:t>
            </a:r>
          </a:p>
          <a:p>
            <a:r>
              <a:rPr lang="en-US" sz="1300">
                <a:ea typeface="+mn-lt"/>
                <a:cs typeface="+mn-lt"/>
              </a:rPr>
              <a:t>Навигация в децентрализацията при Уеб 6.0: Етични предизвикателства и регулаторни решения</a:t>
            </a:r>
          </a:p>
          <a:p>
            <a:r>
              <a:rPr lang="en-US" sz="1300">
                <a:ea typeface="+mn-lt"/>
                <a:cs typeface="+mn-lt"/>
              </a:rPr>
              <a:t>Уеб 6.0: Пътешествие от Уеб 1.0 до Уеб 6.0</a:t>
            </a:r>
          </a:p>
          <a:p>
            <a:r>
              <a:rPr lang="en-US" sz="1300">
                <a:ea typeface="+mn-lt"/>
                <a:cs typeface="+mn-lt"/>
              </a:rPr>
              <a:t>Еволюция на онлайн картографирането: от Уеб 1.0 до Уеб 6.0</a:t>
            </a:r>
          </a:p>
          <a:p>
            <a:r>
              <a:rPr lang="en-US" sz="1300">
                <a:ea typeface="+mn-lt"/>
                <a:cs typeface="+mn-lt"/>
              </a:rPr>
              <a:t>Архитектурен дизайн, внедряване на сигурност и скалируемост при Web Services, Windows Communication Foundation и ASP.NET Web API</a:t>
            </a:r>
          </a:p>
          <a:p>
            <a:r>
              <a:rPr lang="en-US" sz="1300">
                <a:ea typeface="+mn-lt"/>
                <a:cs typeface="+mn-lt"/>
              </a:rPr>
              <a:t>Връзката между грешките в уеб достъпността и технологичния напредък: Сравнителен анализ на правителствени и неправителствени уебсайтове в 27 държави на 6 континента</a:t>
            </a:r>
          </a:p>
          <a:p>
            <a:r>
              <a:rPr lang="en-US" sz="1300">
                <a:ea typeface="+mn-lt"/>
                <a:cs typeface="+mn-lt"/>
              </a:rPr>
              <a:t>Обхождане на тъмната мрежа (Dark Web) за автоматична класификация чрез Бейсова йерархична невронна мрежа с внимание и хармонична архитектура</a:t>
            </a:r>
            <a:endParaRPr lang="en-US" sz="1300"/>
          </a:p>
        </p:txBody>
      </p:sp>
    </p:spTree>
    <p:extLst>
      <p:ext uri="{BB962C8B-B14F-4D97-AF65-F5344CB8AC3E}">
        <p14:creationId xmlns:p14="http://schemas.microsoft.com/office/powerpoint/2010/main" val="632013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428D1E-C024-6DF3-616D-8F5D4E94B2DF}"/>
              </a:ext>
            </a:extLst>
          </p:cNvPr>
          <p:cNvSpPr>
            <a:spLocks noGrp="1"/>
          </p:cNvSpPr>
          <p:nvPr>
            <p:ph type="title"/>
          </p:nvPr>
        </p:nvSpPr>
        <p:spPr>
          <a:xfrm>
            <a:off x="1371599" y="294538"/>
            <a:ext cx="9895951" cy="1033669"/>
          </a:xfrm>
        </p:spPr>
        <p:txBody>
          <a:bodyPr>
            <a:normAutofit/>
          </a:bodyPr>
          <a:lstStyle/>
          <a:p>
            <a:r>
              <a:rPr lang="en-US" sz="3400">
                <a:solidFill>
                  <a:srgbClr val="FFFFFF"/>
                </a:solidFill>
                <a:ea typeface="+mn-lt"/>
                <a:cs typeface="+mn-lt"/>
              </a:rPr>
              <a:t>Отзивчив уеб дизайн – бъдещето на модерната уеб разработка</a:t>
            </a:r>
            <a:endParaRPr lang="en-US" sz="3400">
              <a:solidFill>
                <a:srgbClr val="FFFFFF"/>
              </a:solidFill>
            </a:endParaRPr>
          </a:p>
        </p:txBody>
      </p:sp>
      <p:sp>
        <p:nvSpPr>
          <p:cNvPr id="3" name="Content Placeholder 2">
            <a:extLst>
              <a:ext uri="{FF2B5EF4-FFF2-40B4-BE49-F238E27FC236}">
                <a16:creationId xmlns:a16="http://schemas.microsoft.com/office/drawing/2014/main" id="{2892EA1D-4160-CCAE-16C6-BBD9A1FB249E}"/>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Отзивчивият уеб дизайн (RWD) се превърна в основен стандарт, позволяващ на уебсайтовете да се адаптират автоматично към различни устройства и размери на екрана. Благодарение на технологии като CSS рамки и медийни запитвания (media queries), този подход е критичен за подобряване на потребителското изживяване и оптимизацията за търсачки. Проучването разглежда еволюцията на дизайна и неговата интеграция с нововъзникващи технологии като изкуствен интелект, интернет на нещата и Web 6.0. В заключение, отзивчивият дизайн ще остане фундаментална част от уеб разработката, като ще продължи да се развива към адаптивни интерфейси и виртуална реалност.</a:t>
            </a:r>
            <a:endParaRPr lang="en-US" sz="2000"/>
          </a:p>
        </p:txBody>
      </p:sp>
    </p:spTree>
    <p:extLst>
      <p:ext uri="{BB962C8B-B14F-4D97-AF65-F5344CB8AC3E}">
        <p14:creationId xmlns:p14="http://schemas.microsoft.com/office/powerpoint/2010/main" val="2677465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B38738-7CAE-60B8-1ADE-222CEC833A13}"/>
              </a:ext>
            </a:extLst>
          </p:cNvPr>
          <p:cNvSpPr>
            <a:spLocks noGrp="1"/>
          </p:cNvSpPr>
          <p:nvPr>
            <p:ph type="title"/>
          </p:nvPr>
        </p:nvSpPr>
        <p:spPr>
          <a:xfrm>
            <a:off x="1371599" y="294538"/>
            <a:ext cx="9895951" cy="1033669"/>
          </a:xfrm>
        </p:spPr>
        <p:txBody>
          <a:bodyPr>
            <a:normAutofit/>
          </a:bodyPr>
          <a:lstStyle/>
          <a:p>
            <a:r>
              <a:rPr lang="en-US" sz="3400">
                <a:solidFill>
                  <a:srgbClr val="FFFFFF"/>
                </a:solidFill>
              </a:rPr>
              <a:t>MolmoWeb: Отворен визуален уеб агент и отворени данни за една отворена мрежа</a:t>
            </a:r>
          </a:p>
        </p:txBody>
      </p:sp>
      <p:sp>
        <p:nvSpPr>
          <p:cNvPr id="3" name="Content Placeholder 2">
            <a:extLst>
              <a:ext uri="{FF2B5EF4-FFF2-40B4-BE49-F238E27FC236}">
                <a16:creationId xmlns:a16="http://schemas.microsoft.com/office/drawing/2014/main" id="{F6C2AED5-EBBD-A29D-2449-47ED520206A0}"/>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Проектът </a:t>
            </a:r>
            <a:r>
              <a:rPr lang="en-US" sz="2000" b="1">
                <a:ea typeface="+mn-lt"/>
                <a:cs typeface="+mn-lt"/>
              </a:rPr>
              <a:t>MolmoWeb</a:t>
            </a:r>
            <a:r>
              <a:rPr lang="en-US" sz="2000">
                <a:ea typeface="+mn-lt"/>
                <a:cs typeface="+mn-lt"/>
              </a:rPr>
              <a:t> въвежда първата фамилия от напълно отворени мултимодални уеб агенти и мащабния набор от данни </a:t>
            </a:r>
            <a:r>
              <a:rPr lang="en-US" sz="2000" b="1">
                <a:ea typeface="+mn-lt"/>
                <a:cs typeface="+mn-lt"/>
              </a:rPr>
              <a:t>MolmoWebMix</a:t>
            </a:r>
            <a:r>
              <a:rPr lang="en-US" sz="2000">
                <a:ea typeface="+mn-lt"/>
                <a:cs typeface="+mn-lt"/>
              </a:rPr>
              <a:t>, целящи да заменят затворените проприетарни модели в интернет автоматизацията. Тези агенти работят изцяло чрез визуален анализ на екранни снимки, без нужда от достъп до сорс кода (HTML) на страниците, като успешно предсказват следващите действия въз основа на потребителски инструкции. Моделите с размер 4B и 8B постигат водещи резултати, като често надминават значително по-големи затворени системи като GPT-4o в специализирани бенчмаркове. С пускането на отворен код, данни и методология, екипът цели да ускори прозрачните изследвания и възпроизводимостта в сферата на автономните уеб агенти.</a:t>
            </a:r>
            <a:endParaRPr lang="en-US" sz="2000"/>
          </a:p>
        </p:txBody>
      </p:sp>
    </p:spTree>
    <p:extLst>
      <p:ext uri="{BB962C8B-B14F-4D97-AF65-F5344CB8AC3E}">
        <p14:creationId xmlns:p14="http://schemas.microsoft.com/office/powerpoint/2010/main" val="3078655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584DF8-B981-43C2-63F1-49FB5FC467DB}"/>
              </a:ext>
            </a:extLst>
          </p:cNvPr>
          <p:cNvSpPr>
            <a:spLocks noGrp="1"/>
          </p:cNvSpPr>
          <p:nvPr>
            <p:ph type="title"/>
          </p:nvPr>
        </p:nvSpPr>
        <p:spPr>
          <a:xfrm>
            <a:off x="1371599" y="294538"/>
            <a:ext cx="9895951" cy="1033669"/>
          </a:xfrm>
        </p:spPr>
        <p:txBody>
          <a:bodyPr>
            <a:normAutofit/>
          </a:bodyPr>
          <a:lstStyle/>
          <a:p>
            <a:r>
              <a:rPr lang="en-US" sz="3400">
                <a:solidFill>
                  <a:srgbClr val="FFFFFF"/>
                </a:solidFill>
              </a:rPr>
              <a:t>Еволюция на уеб разработката: От традиционните към модерните технологии</a:t>
            </a:r>
          </a:p>
        </p:txBody>
      </p:sp>
      <p:sp>
        <p:nvSpPr>
          <p:cNvPr id="3" name="Content Placeholder 2">
            <a:extLst>
              <a:ext uri="{FF2B5EF4-FFF2-40B4-BE49-F238E27FC236}">
                <a16:creationId xmlns:a16="http://schemas.microsoft.com/office/drawing/2014/main" id="{26585893-DEF9-1D60-57DA-19DEF6C96E9B}"/>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Уеб разработката е ключов процес за осигуряване на денонощно цифрово присъствие и глобален обхват, който повишава доверието в бранда чрез персонализирано потребителско изживяване. Настоящият доклад проследява значимата еволюция на тази сфера – от традиционните статични страници, базирани на основни технологии като HTML и PHP, към модерните, динамични и скалируеми уеб приложения. Чрез съвременни инструменти като HTML5, CSS3 и разширен JavaScript, разработчиците създават по-функционални и лесни за поддръжка интерфейси. Този непрекъснат технологичен напредък гарантира по-висока удовлетвореност на клиентите и по-ефективни процеси на изграждане в бързо развиващия се дигитален свят.</a:t>
            </a:r>
            <a:endParaRPr lang="en-US" sz="2000"/>
          </a:p>
        </p:txBody>
      </p:sp>
    </p:spTree>
    <p:extLst>
      <p:ext uri="{BB962C8B-B14F-4D97-AF65-F5344CB8AC3E}">
        <p14:creationId xmlns:p14="http://schemas.microsoft.com/office/powerpoint/2010/main" val="2763999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6D9A5D-3F44-7E81-7E1D-60BED58C9D70}"/>
              </a:ext>
            </a:extLst>
          </p:cNvPr>
          <p:cNvSpPr>
            <a:spLocks noGrp="1"/>
          </p:cNvSpPr>
          <p:nvPr>
            <p:ph type="title"/>
          </p:nvPr>
        </p:nvSpPr>
        <p:spPr>
          <a:xfrm>
            <a:off x="1371599" y="294538"/>
            <a:ext cx="9895951" cy="1033669"/>
          </a:xfrm>
        </p:spPr>
        <p:txBody>
          <a:bodyPr>
            <a:normAutofit/>
          </a:bodyPr>
          <a:lstStyle/>
          <a:p>
            <a:r>
              <a:rPr lang="en-US" sz="3400">
                <a:solidFill>
                  <a:srgbClr val="FFFFFF"/>
                </a:solidFill>
              </a:rPr>
              <a:t>Система за автоматизирано откриване и докладване на уеб уязвимости</a:t>
            </a:r>
          </a:p>
        </p:txBody>
      </p:sp>
      <p:sp>
        <p:nvSpPr>
          <p:cNvPr id="3" name="Content Placeholder 2">
            <a:extLst>
              <a:ext uri="{FF2B5EF4-FFF2-40B4-BE49-F238E27FC236}">
                <a16:creationId xmlns:a16="http://schemas.microsoft.com/office/drawing/2014/main" id="{B800C2C0-279E-0E9A-752E-EF03D9AAC07C}"/>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Нарастващото използване на уеб приложения в критични сектори изисква ефективна защита срещу киберзаплахи, но традиционното ръчно тестване е скъпо и времеемко. Този проект представя </a:t>
            </a:r>
            <a:r>
              <a:rPr lang="en-US" sz="2000" b="1">
                <a:ea typeface="+mn-lt"/>
                <a:cs typeface="+mn-lt"/>
              </a:rPr>
              <a:t>автоматизирана система за откриване и докладване на уеб уязвимости</a:t>
            </a:r>
            <a:r>
              <a:rPr lang="en-US" sz="2000">
                <a:ea typeface="+mn-lt"/>
                <a:cs typeface="+mn-lt"/>
              </a:rPr>
              <a:t>, която самостоятелно навигира в сайтовете и тества за слабости като Cross-Site Scripting (XSS). Системата генерира подробни JSON отчети с оценка на риска и конкретни препоръки за отстраняване на проблемите. Благодарение на своята лека архитектура, инструментът е идеално и мащабируемо решение за разработчици и малки организации, осигурявайки надеждна защита без нужда от значителни хардуерни ресурси.</a:t>
            </a:r>
            <a:endParaRPr lang="en-US" sz="2000"/>
          </a:p>
        </p:txBody>
      </p:sp>
    </p:spTree>
    <p:extLst>
      <p:ext uri="{BB962C8B-B14F-4D97-AF65-F5344CB8AC3E}">
        <p14:creationId xmlns:p14="http://schemas.microsoft.com/office/powerpoint/2010/main" val="1281462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328BA4-4091-1B59-9809-9B5D4812E98B}"/>
              </a:ext>
            </a:extLst>
          </p:cNvPr>
          <p:cNvSpPr>
            <a:spLocks noGrp="1"/>
          </p:cNvSpPr>
          <p:nvPr>
            <p:ph type="title"/>
          </p:nvPr>
        </p:nvSpPr>
        <p:spPr>
          <a:xfrm>
            <a:off x="1371599" y="294538"/>
            <a:ext cx="9895951" cy="1033669"/>
          </a:xfrm>
        </p:spPr>
        <p:txBody>
          <a:bodyPr>
            <a:normAutofit/>
          </a:bodyPr>
          <a:lstStyle/>
          <a:p>
            <a:r>
              <a:rPr lang="en-US" sz="3400">
                <a:solidFill>
                  <a:srgbClr val="FFFFFF"/>
                </a:solidFill>
              </a:rPr>
              <a:t>Навигация в децентрализацията при Уеб 6.0: Етични предизвикателства и регулаторни решения</a:t>
            </a:r>
          </a:p>
        </p:txBody>
      </p:sp>
      <p:sp>
        <p:nvSpPr>
          <p:cNvPr id="3" name="Content Placeholder 2">
            <a:extLst>
              <a:ext uri="{FF2B5EF4-FFF2-40B4-BE49-F238E27FC236}">
                <a16:creationId xmlns:a16="http://schemas.microsoft.com/office/drawing/2014/main" id="{82CABE5F-55E2-3A71-05C6-3B80D69834ED}"/>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Концепцията за Уеб 6.0 се дефинира като мрежа, базирана на интелигентни агенти и децентрализирани взаимодействия, която обаче поставя сериозни етични и правни предизвикателства. Преходът към пълна децентрализация затруднява защитата на личните данни поради неизменността на блокчейн записите и повдига въпроси относно юридическата отговорност и липсата на централна модерация на забранено съдържание. Текстът разглежда рисковете от засилване на социалното неравенство и необходимостта от нови регулаторни подходи, които да балансират предимствата на децентрализацията с ефективна защита на потребителите. Целта е изграждането на бъдещ Уеб 6.0, който остава свободен и отворен, но същевременно предлага механизми за етичен контрол и сигурност.</a:t>
            </a:r>
            <a:endParaRPr lang="en-US" sz="2000"/>
          </a:p>
        </p:txBody>
      </p:sp>
    </p:spTree>
    <p:extLst>
      <p:ext uri="{BB962C8B-B14F-4D97-AF65-F5344CB8AC3E}">
        <p14:creationId xmlns:p14="http://schemas.microsoft.com/office/powerpoint/2010/main" val="3245541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9C471E-15BB-BEDA-25D5-AE12E6DFD90F}"/>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Уеб 6.0: Пътешествие от Уеб 1.0 до Уеб 6.0</a:t>
            </a:r>
          </a:p>
        </p:txBody>
      </p:sp>
      <p:sp>
        <p:nvSpPr>
          <p:cNvPr id="3" name="Content Placeholder 2">
            <a:extLst>
              <a:ext uri="{FF2B5EF4-FFF2-40B4-BE49-F238E27FC236}">
                <a16:creationId xmlns:a16="http://schemas.microsoft.com/office/drawing/2014/main" id="{FDB712C1-C6E9-19CB-1198-7A19E20ECB18}"/>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Бързото развитие на мрежата трансформира начина на общуване и сътрудничество, преминавайки през поредица от технологични успехи и предизвикателства. Настоящият доклад анализира еволюцията на световната мрежа (WWW) от нейното зараждане до бъдещите тенденции, класифицирайки четири основни поколения: Уеб 1.0 (връзки между данни), Уеб 2.0 (социални връзки), Уеб 3.0 (връзки между знания) и Уеб 4.0 (интелигентни връзки). Изследването разглежда и настъпващите етапи на Уеб 5.0 и Уеб 6.0, като същевременно представя текущото състояние и критичните въпроси пред интернет като основен информационен и комуникационен канал.</a:t>
            </a:r>
            <a:endParaRPr lang="en-US" sz="2000"/>
          </a:p>
        </p:txBody>
      </p:sp>
    </p:spTree>
    <p:extLst>
      <p:ext uri="{BB962C8B-B14F-4D97-AF65-F5344CB8AC3E}">
        <p14:creationId xmlns:p14="http://schemas.microsoft.com/office/powerpoint/2010/main" val="1091370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640A08-6E1D-51CF-202E-B6EF876DF87B}"/>
              </a:ext>
            </a:extLst>
          </p:cNvPr>
          <p:cNvSpPr>
            <a:spLocks noGrp="1"/>
          </p:cNvSpPr>
          <p:nvPr>
            <p:ph type="title"/>
          </p:nvPr>
        </p:nvSpPr>
        <p:spPr>
          <a:xfrm>
            <a:off x="1371599" y="294538"/>
            <a:ext cx="9895951" cy="1033669"/>
          </a:xfrm>
        </p:spPr>
        <p:txBody>
          <a:bodyPr>
            <a:normAutofit/>
          </a:bodyPr>
          <a:lstStyle/>
          <a:p>
            <a:r>
              <a:rPr lang="en-US" sz="3400">
                <a:solidFill>
                  <a:srgbClr val="FFFFFF"/>
                </a:solidFill>
                <a:ea typeface="+mn-lt"/>
                <a:cs typeface="+mn-lt"/>
              </a:rPr>
              <a:t>Еволюция на онлайн картографирането: от Уеб 1.0 до Уеб 6.0</a:t>
            </a:r>
            <a:endParaRPr lang="en-US" sz="3400">
              <a:solidFill>
                <a:srgbClr val="FFFFFF"/>
              </a:solidFill>
            </a:endParaRPr>
          </a:p>
        </p:txBody>
      </p:sp>
      <p:sp>
        <p:nvSpPr>
          <p:cNvPr id="3" name="Content Placeholder 2">
            <a:extLst>
              <a:ext uri="{FF2B5EF4-FFF2-40B4-BE49-F238E27FC236}">
                <a16:creationId xmlns:a16="http://schemas.microsoft.com/office/drawing/2014/main" id="{0C9AEEAE-9112-5B98-C407-A1720C15A9F9}"/>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gn="just">
              <a:buNone/>
            </a:pPr>
            <a:r>
              <a:rPr lang="en-US" sz="2000">
                <a:ea typeface="+mn-lt"/>
                <a:cs typeface="+mn-lt"/>
              </a:rPr>
              <a:t>Докато Уеб 5.0 се разглежда като контролиран от човека инструмент за персонализация чрез алгоритми, Уеб 6.0 предвещава радикална трансформация, при която мрежата се стреми към независимо съществуване в интернет екосистемата. Тази нова ера може да доведе до миграция на човешкото съзнание в киберпространството, превръщайки Уеб в самостоятелна единица, която не е „закотвена“ към физически носители, а функционира чрез електроимпулси. Макар основите да се полагат от изкуствения интелект и генетичните алгоритми на Уеб 4.0, остава неясно дали Уеб 6.0 ще еволюира в единен самосъзнателен организъм или в колектив от дигитални идентичности на отделните устройства в мрежата.</a:t>
            </a:r>
            <a:endParaRPr lang="en-US" sz="2000"/>
          </a:p>
        </p:txBody>
      </p:sp>
    </p:spTree>
    <p:extLst>
      <p:ext uri="{BB962C8B-B14F-4D97-AF65-F5344CB8AC3E}">
        <p14:creationId xmlns:p14="http://schemas.microsoft.com/office/powerpoint/2010/main" val="3163086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1" width="350"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BD4A84A-5D7C-4856-B11A-52F634099071}">
  <we:reference id="wa200010001" version="1.0.0.1" store="en-US" storeType="omex"/>
  <we:alternateReferences>
    <we:reference id="wa200010001" version="1.0.0.1" store="omex" storeType="omex"/>
  </we:alternateReferences>
  <we:properties>
    <we:property name="claude.fileId" value="&quot;469fe802-a408-4b32-9861-1d264daee4de&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1380</Words>
  <Application>Microsoft Office PowerPoint</Application>
  <PresentationFormat>Widescreen</PresentationFormat>
  <Paragraphs>34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Web 6.0 Анализ на научни статии от ResearchGate</vt:lpstr>
      <vt:lpstr>Съдържание</vt:lpstr>
      <vt:lpstr>Отзивчив уеб дизайн – бъдещето на модерната уеб разработка</vt:lpstr>
      <vt:lpstr>MolmoWeb: Отворен визуален уеб агент и отворени данни за една отворена мрежа</vt:lpstr>
      <vt:lpstr>Еволюция на уеб разработката: От традиционните към модерните технологии</vt:lpstr>
      <vt:lpstr>Система за автоматизирано откриване и докладване на уеб уязвимости</vt:lpstr>
      <vt:lpstr>Навигация в децентрализацията при Уеб 6.0: Етични предизвикателства и регулаторни решения</vt:lpstr>
      <vt:lpstr>Уеб 6.0: Пътешествие от Уеб 1.0 до Уеб 6.0</vt:lpstr>
      <vt:lpstr>Еволюция на онлайн картографирането: от Уеб 1.0 до Уеб 6.0</vt:lpstr>
      <vt:lpstr>Архитектурен дизайн, внедряване на сигурност и скалируемост при Web Services, Windows Communication Foundation и ASP.NET Web API</vt:lpstr>
      <vt:lpstr>Връзката между грешките в уеб достъпността и технологичния напредък: Сравнителен анализ на правителствени и неправителствени уебсайтове в 27 държави на 6 континента</vt:lpstr>
      <vt:lpstr>Обхождане на тъмната мрежа (Dark Web) за автоматична класификация чрез Бейсова йерархична невронна мрежа с внимание и хармонична архитектура</vt:lpstr>
      <vt:lpstr>Благодаря за вниманието!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 Denchev</dc:creator>
  <cp:lastModifiedBy>Yoan Denchev</cp:lastModifiedBy>
  <cp:revision>32</cp:revision>
  <dcterms:created xsi:type="dcterms:W3CDTF">2026-04-17T05:14:00Z</dcterms:created>
  <dcterms:modified xsi:type="dcterms:W3CDTF">2026-04-19T08:17:06Z</dcterms:modified>
</cp:coreProperties>
</file>